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2" r:id="rId3"/>
    <p:sldId id="263" r:id="rId4"/>
    <p:sldId id="261" r:id="rId5"/>
  </p:sldIdLst>
  <p:sldSz cx="9144000" cy="6858000" type="screen4x3"/>
  <p:notesSz cx="6884988" cy="100187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F5236-6214-41BA-8E37-A20D9F5DAF81}" v="3" dt="2022-01-10T08:54:28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Šviesus stilius 1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Šviesus stili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>
              <a:defRPr sz="1200"/>
            </a:lvl1pPr>
          </a:lstStyle>
          <a:p>
            <a:fld id="{44144A73-942B-4574-BE81-8AF76DC3FD52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1738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8" tIns="46209" rIns="92418" bIns="46209" rtlCol="0" anchor="ctr"/>
          <a:lstStyle/>
          <a:p>
            <a:endParaRPr lang="lt-LT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8500" y="4758889"/>
            <a:ext cx="5507990" cy="4508421"/>
          </a:xfrm>
          <a:prstGeom prst="rect">
            <a:avLst/>
          </a:prstGeom>
        </p:spPr>
        <p:txBody>
          <a:bodyPr vert="horz" lIns="92418" tIns="46209" rIns="92418" bIns="46209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>
              <a:defRPr sz="1200"/>
            </a:lvl1pPr>
          </a:lstStyle>
          <a:p>
            <a:fld id="{AD50974F-F85E-44CF-9354-F4874C0D0D1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6370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7144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3899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9808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8551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35034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7691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2529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9134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9690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3799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9896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CFA0-4F0D-4E9D-B4A7-154898204CDD}" type="datetimeFigureOut">
              <a:rPr lang="lt-LT" smtClean="0"/>
              <a:pPr/>
              <a:t>2022-01-24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7571F-5CAD-4588-97CF-4266FB34AE45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5697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tar.lt/portal/lt/legalAct/ab192f1066de11eca9ac839120d251c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tar.lt/portal/lt/legalAct/ab192f1066de11eca9ac839120d251c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dovile.zadeikiene@vilnius.l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B21CC1D-66F9-4F56-84F3-AFD03AAD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32656"/>
            <a:ext cx="7139136" cy="144016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Pakeistas Priešmokyklinio ugdymo tvarkos aprašas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Lietuvos Respublikos švietimo, mokslo ir sporto ministro 2021 m. gruodžio 27 d įsakymas Nr. V-2303 „Dėl švietimo, mokslo ir sporto ministro 2013 m. lapkričio 21 d. įsakymo Nr. V-1106 „Dėl priešmokyklinio ugdymo tvarkos aprašo patvirtinimo“ pakeitimo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t-L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Lentelė 8">
            <a:extLst>
              <a:ext uri="{FF2B5EF4-FFF2-40B4-BE49-F238E27FC236}">
                <a16:creationId xmlns:a16="http://schemas.microsoft.com/office/drawing/2014/main" id="{D7C67AC5-EF05-4B94-B4A4-DF6A3D1D8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500032"/>
              </p:ext>
            </p:extLst>
          </p:nvPr>
        </p:nvGraphicFramePr>
        <p:xfrm>
          <a:off x="457200" y="1484784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>
                  <a:extLst>
                    <a:ext uri="{9D8B030D-6E8A-4147-A177-3AD203B41FA5}">
                      <a16:colId xmlns:a16="http://schemas.microsoft.com/office/drawing/2014/main" val="180968887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70705562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1501706183"/>
                    </a:ext>
                  </a:extLst>
                </a:gridCol>
                <a:gridCol w="1810544">
                  <a:extLst>
                    <a:ext uri="{9D8B030D-6E8A-4147-A177-3AD203B41FA5}">
                      <a16:colId xmlns:a16="http://schemas.microsoft.com/office/drawing/2014/main" val="1602054761"/>
                    </a:ext>
                  </a:extLst>
                </a:gridCol>
              </a:tblGrid>
              <a:tr h="342240"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Punktas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Buvo 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Nauja redakcija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Įsigalioja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448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4.1.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Priešmokyklinis ugdymas pradedamas  teikti vaikui,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kai tais kalendoriniais metais jam sueina 6 metai.</a:t>
                      </a:r>
                      <a:endParaRPr lang="lt-LT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Priešmokyklinis ugdymas pradedamas teikti vaikui, kai tais kalendoriniais metais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iki balandžio 30 dienos jam sueina 5 metai.</a:t>
                      </a:r>
                      <a:endParaRPr lang="lt-LT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m. sausio 1 d.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165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4.2.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Gali būti teikiamas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anksčiau tėvų (globėjų) sprendimu,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bet ne anksčiau, negu vaikui sueina 5 metai.</a:t>
                      </a:r>
                      <a:endParaRPr lang="lt-LT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Gali būti pradedamas teikti vaikui, kai jam tais kalendoriniais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metais 5 metai sueina iki rugsėjo 1 dienos, švietimo, mokslo ir sporto ministro nustatyta tvarka įvertinus vaiko ugdymo ir ugdymosi poreikius, pažangą </a:t>
                      </a:r>
                      <a:r>
                        <a:rPr lang="lt-LT" sz="1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lt-LT" sz="10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V-2306 Dėl Vaiko ugdymo ir ugdymosi poreikių, pažangos įvertinimo tvarkos aprašo patvirtinimo (e-</a:t>
                      </a:r>
                      <a:r>
                        <a:rPr lang="lt-LT" sz="1000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tar.lt</a:t>
                      </a:r>
                      <a:r>
                        <a:rPr lang="lt-LT" sz="10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)</a:t>
                      </a:r>
                      <a:endParaRPr lang="lt-LT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Priešmokyklinis ugdymas gali būti teikiamas vėliau tėvų (globėjų) sprendimu,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bet ne vėliau, negu vaikui tais kalendoriniais metais sueina 6 metai.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m. sausio 1 d.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090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64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B21CC1D-66F9-4F56-84F3-AFD03AAD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32656"/>
            <a:ext cx="7139136" cy="144016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Pakeistas Priešmokyklinio ugdymo tvarkos aprašas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Lietuvos Respublikos švietimo, mokslo ir sporto ministro 2021 m. gruodžio 27 d įsakymas Nr. V-2303 „Dėl švietimo, mokslo ir sporto ministro 2013 m. lapkričio 21 d. įsakymo Nr. V-1106 „Dėl priešmokyklinio ugdymo tvarkos aprašo patvirtinimo“ pakeitimo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t-L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Lentelė 8">
            <a:extLst>
              <a:ext uri="{FF2B5EF4-FFF2-40B4-BE49-F238E27FC236}">
                <a16:creationId xmlns:a16="http://schemas.microsoft.com/office/drawing/2014/main" id="{D7C67AC5-EF05-4B94-B4A4-DF6A3D1D8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330888"/>
              </p:ext>
            </p:extLst>
          </p:nvPr>
        </p:nvGraphicFramePr>
        <p:xfrm>
          <a:off x="457200" y="1484784"/>
          <a:ext cx="8147248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552">
                  <a:extLst>
                    <a:ext uri="{9D8B030D-6E8A-4147-A177-3AD203B41FA5}">
                      <a16:colId xmlns:a16="http://schemas.microsoft.com/office/drawing/2014/main" val="1809688874"/>
                    </a:ext>
                  </a:extLst>
                </a:gridCol>
                <a:gridCol w="2495060">
                  <a:extLst>
                    <a:ext uri="{9D8B030D-6E8A-4147-A177-3AD203B41FA5}">
                      <a16:colId xmlns:a16="http://schemas.microsoft.com/office/drawing/2014/main" val="707055620"/>
                    </a:ext>
                  </a:extLst>
                </a:gridCol>
                <a:gridCol w="2780210">
                  <a:extLst>
                    <a:ext uri="{9D8B030D-6E8A-4147-A177-3AD203B41FA5}">
                      <a16:colId xmlns:a16="http://schemas.microsoft.com/office/drawing/2014/main" val="1501706183"/>
                    </a:ext>
                  </a:extLst>
                </a:gridCol>
                <a:gridCol w="1792426">
                  <a:extLst>
                    <a:ext uri="{9D8B030D-6E8A-4147-A177-3AD203B41FA5}">
                      <a16:colId xmlns:a16="http://schemas.microsoft.com/office/drawing/2014/main" val="1602054761"/>
                    </a:ext>
                  </a:extLst>
                </a:gridCol>
              </a:tblGrid>
              <a:tr h="354376"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Punktas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Buvo 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Nauja redakcija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Įsigalioja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448053"/>
                  </a:ext>
                </a:extLst>
              </a:tr>
              <a:tr h="1830945">
                <a:tc>
                  <a:txBody>
                    <a:bodyPr/>
                    <a:lstStyle/>
                    <a:p>
                      <a:pPr algn="ctr"/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Antrus metus pagal Programą vaikai nėra ugdomi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Švietimo, mokslo ir sporto ministro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nustatytais atvejais ir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tvarka </a:t>
                      </a:r>
                      <a:r>
                        <a:rPr lang="lt-LT" sz="1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lt-LT" sz="10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V-2306 Dėl Vaiko ugdymo ir ugdymosi poreikių, pažangos įvertinimo tvarkos aprašo patvirtinimo (e-</a:t>
                      </a:r>
                      <a:r>
                        <a:rPr lang="lt-LT" sz="1000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tar.lt</a:t>
                      </a:r>
                      <a:r>
                        <a:rPr lang="lt-LT" sz="10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)</a:t>
                      </a:r>
                      <a:endParaRPr lang="lt-LT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įvertinus vaiko ugdymo ir ugdymosi poreikius, pažangą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priešmokyklinis ugdymas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gali trukti dvejus metus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 m. sausio 1 d.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165815"/>
                  </a:ext>
                </a:extLst>
              </a:tr>
              <a:tr h="915472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Mokykla dienynus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gali sudaryti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elektroninių dienynų duomenų pagrindu.“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Mokykla dienynus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sudaro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elektroninių dienynų duomenų pagrindu.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 m. sausio 1 d.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090471"/>
                  </a:ext>
                </a:extLst>
              </a:tr>
              <a:tr h="21557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Jei patvirtinamas ilgesnis nei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valandų per savaitę Modelis, Grupėje privalo dirbti daugiau nei vienas priešmokyklinio ugdymo pedagogas arba, vadovaujantis Tvarkos aprašo 21.2 papunkčiu, daugiau kaip vienas ikimokyklinio ugdymo auklėtojas.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Jei patvirtinamas ilgesnis nei 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valandų per savaitę Modelis, Grupėje privalo dirbti daugiau nei vienas priešmokyklinio ugdymo pedagogas arba, vadovaujantis Tvarkos aprašo 21.2 papunkčiu, daugiau kaip vienas ikimokyklinio ugdymo auklėtojas.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 m. rugsėjo 1 d.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450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59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B21CC1D-66F9-4F56-84F3-AFD03AAD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32656"/>
            <a:ext cx="7139136" cy="144016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Pakeistas Priešmokyklinio ugdymo tvarkos aprašas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Lietuvos Respublikos švietimo, mokslo ir sporto ministro 2021 m. gruodžio 27 d įsakymas Nr. V-2303 „Dėl švietimo, mokslo ir sporto ministro 2013 m. lapkričio 21 d. įsakymo Nr. V-1106 „Dėl priešmokyklinio ugdymo tvarkos aprašo patvirtinimo“ pakeitimo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t-L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Lentelė 8">
            <a:extLst>
              <a:ext uri="{FF2B5EF4-FFF2-40B4-BE49-F238E27FC236}">
                <a16:creationId xmlns:a16="http://schemas.microsoft.com/office/drawing/2014/main" id="{D7C67AC5-EF05-4B94-B4A4-DF6A3D1D8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295365"/>
              </p:ext>
            </p:extLst>
          </p:nvPr>
        </p:nvGraphicFramePr>
        <p:xfrm>
          <a:off x="457200" y="1652320"/>
          <a:ext cx="8363272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749">
                  <a:extLst>
                    <a:ext uri="{9D8B030D-6E8A-4147-A177-3AD203B41FA5}">
                      <a16:colId xmlns:a16="http://schemas.microsoft.com/office/drawing/2014/main" val="1809688874"/>
                    </a:ext>
                  </a:extLst>
                </a:gridCol>
                <a:gridCol w="3496377">
                  <a:extLst>
                    <a:ext uri="{9D8B030D-6E8A-4147-A177-3AD203B41FA5}">
                      <a16:colId xmlns:a16="http://schemas.microsoft.com/office/drawing/2014/main" val="1501706183"/>
                    </a:ext>
                  </a:extLst>
                </a:gridCol>
                <a:gridCol w="2254146">
                  <a:extLst>
                    <a:ext uri="{9D8B030D-6E8A-4147-A177-3AD203B41FA5}">
                      <a16:colId xmlns:a16="http://schemas.microsoft.com/office/drawing/2014/main" val="1602054761"/>
                    </a:ext>
                  </a:extLst>
                </a:gridCol>
              </a:tblGrid>
              <a:tr h="198224"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Punktas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Nauja redakcija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Įsigalioja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448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riedas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PRIEŠMOKYKLINIO UGDYMO PEDAGOGO (-Ų) AR JUNGTINĖS GRUPĖS IKIMOKYKLINIO UGDYMO AUKLĖTOJO (-Ų) 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REKOMENDACIJA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IŠVADA dėl tolesnio vaiko ugdymo pagal priešmokyklinio ugdymo bendrąją programą arba pagal pradinio ugdymo programą teikiama apibendrinus visų metų vaiko vertinimus pagal Priešmokyklinio ugdymo bendrąją programą, pažangą ir pasiekimus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lt-LT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 m. sausio 1 d.</a:t>
                      </a:r>
                    </a:p>
                    <a:p>
                      <a:pPr algn="ctr"/>
                      <a:endParaRPr lang="lt-LT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165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79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87BDB83-FCF6-4C46-8A8A-CD437C4BFEEA}"/>
              </a:ext>
            </a:extLst>
          </p:cNvPr>
          <p:cNvSpPr txBox="1"/>
          <p:nvPr/>
        </p:nvSpPr>
        <p:spPr>
          <a:xfrm>
            <a:off x="179512" y="2348880"/>
            <a:ext cx="896448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lt-LT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Kilus klausimų ar neaiškumų, maloniai prašome kreiptis į Ikimokyklinio ugdymo skyriaus: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lt-LT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vyriausiąją specialistę </a:t>
            </a:r>
            <a:r>
              <a:rPr lang="lt-LT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Dovilę Žadeikienę</a:t>
            </a: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tel. Nr. +370 609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771</a:t>
            </a: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1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el.p</a:t>
            </a: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lt-LT" sz="1600" u="sng" dirty="0" err="1">
                <a:solidFill>
                  <a:srgbClr val="201F1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dovile.zadeikiene@vilnius.lt</a:t>
            </a:r>
            <a:r>
              <a:rPr lang="lt-LT" sz="1600" b="0" i="0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endParaRPr lang="lt-LT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b="0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dirty="0">
              <a:solidFill>
                <a:srgbClr val="201F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b="0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dirty="0">
              <a:solidFill>
                <a:srgbClr val="201F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b="0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dirty="0">
              <a:solidFill>
                <a:srgbClr val="201F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b="0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dirty="0">
              <a:solidFill>
                <a:srgbClr val="201F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b="0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t-LT" sz="1600" b="1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Dėkojame už bendradarbiavimą! </a:t>
            </a:r>
            <a:endParaRPr lang="lt-LT" sz="1600" i="0" dirty="0">
              <a:solidFill>
                <a:srgbClr val="201F1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37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597</Words>
  <Application>Microsoft Office PowerPoint</Application>
  <PresentationFormat>Demonstracija ekrane (4:3)</PresentationFormat>
  <Paragraphs>56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Office Theme</vt:lpstr>
      <vt:lpstr>Pakeistas Priešmokyklinio ugdymo tvarkos aprašas Lietuvos Respublikos švietimo, mokslo ir sporto ministro 2021 m. gruodžio 27 d įsakymas Nr. V-2303 „Dėl švietimo, mokslo ir sporto ministro 2013 m. lapkričio 21 d. įsakymo Nr. V-1106 „Dėl priešmokyklinio ugdymo tvarkos aprašo patvirtinimo“ pakeitimo“ </vt:lpstr>
      <vt:lpstr>Pakeistas Priešmokyklinio ugdymo tvarkos aprašas Lietuvos Respublikos švietimo, mokslo ir sporto ministro 2021 m. gruodžio 27 d įsakymas Nr. V-2303 „Dėl švietimo, mokslo ir sporto ministro 2013 m. lapkričio 21 d. įsakymo Nr. V-1106 „Dėl priešmokyklinio ugdymo tvarkos aprašo patvirtinimo“ pakeitimo“ </vt:lpstr>
      <vt:lpstr>Pakeistas Priešmokyklinio ugdymo tvarkos aprašas Lietuvos Respublikos švietimo, mokslo ir sporto ministro 2021 m. gruodžio 27 d įsakymas Nr. V-2303 „Dėl švietimo, mokslo ir sporto ministro 2013 m. lapkričio 21 d. įsakymo Nr. V-1106 „Dėl priešmokyklinio ugdymo tvarkos aprašo patvirtinimo“ pakeitimo“ 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DĖL PRIĖMIMO Į VILNIAUS MIESTO SAVIVALDYBĖS BENDROJO UGDYMO MOKYKLAS TVARKOS APRAŠO IR VILNIAUS MIESTO SAVIVALDYBĖS BENDROJO UGDYMO MOKYKLŲ APTARNAVIMO TERITORIJŲ ŽEMĖLAPIŲ 2021–2022 MOKSLO METAMS PATVIRTINIMO</dc:title>
  <dc:creator>Gražina Doveikienė</dc:creator>
  <cp:lastModifiedBy>Elena Markevičienė</cp:lastModifiedBy>
  <cp:revision>24</cp:revision>
  <cp:lastPrinted>2022-01-24T12:59:49Z</cp:lastPrinted>
  <dcterms:created xsi:type="dcterms:W3CDTF">2021-01-26T20:19:29Z</dcterms:created>
  <dcterms:modified xsi:type="dcterms:W3CDTF">2022-01-24T13:11:57Z</dcterms:modified>
</cp:coreProperties>
</file>